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79" r:id="rId2"/>
    <p:sldId id="262" r:id="rId3"/>
    <p:sldId id="308" r:id="rId4"/>
    <p:sldId id="963" r:id="rId5"/>
    <p:sldId id="950" r:id="rId6"/>
    <p:sldId id="964" r:id="rId7"/>
    <p:sldId id="967" r:id="rId8"/>
    <p:sldId id="951" r:id="rId9"/>
    <p:sldId id="952" r:id="rId10"/>
    <p:sldId id="953" r:id="rId11"/>
    <p:sldId id="961" r:id="rId12"/>
    <p:sldId id="955" r:id="rId13"/>
    <p:sldId id="710" r:id="rId14"/>
    <p:sldId id="965" r:id="rId15"/>
    <p:sldId id="960" r:id="rId16"/>
    <p:sldId id="962" r:id="rId17"/>
    <p:sldId id="956" r:id="rId18"/>
    <p:sldId id="957" r:id="rId19"/>
    <p:sldId id="958" r:id="rId20"/>
    <p:sldId id="954" r:id="rId21"/>
    <p:sldId id="966" r:id="rId22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250" autoAdjust="0"/>
  </p:normalViewPr>
  <p:slideViewPr>
    <p:cSldViewPr>
      <p:cViewPr varScale="1">
        <p:scale>
          <a:sx n="110" d="100"/>
          <a:sy n="110" d="100"/>
        </p:scale>
        <p:origin x="156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45F07-8756-451B-A938-0248325FC7BB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3AEC0-242E-4FA7-9D3C-51E1036AC3CB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1706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11448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3DCDD9-35C3-4460-B796-C7CBBA0D189F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92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2700" y="571500"/>
            <a:ext cx="4457700" cy="3343275"/>
          </a:xfrm>
          <a:ln/>
        </p:spPr>
      </p:sp>
      <p:sp>
        <p:nvSpPr>
          <p:cNvPr id="92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8330" y="4063317"/>
            <a:ext cx="5274847" cy="4380128"/>
          </a:xfrm>
        </p:spPr>
        <p:txBody>
          <a:bodyPr lIns="91507" tIns="45753" rIns="91507" bIns="45753"/>
          <a:lstStyle/>
          <a:p>
            <a:pPr>
              <a:buFontTx/>
              <a:buNone/>
            </a:pPr>
            <a:r>
              <a:rPr lang="en-US" b="1" dirty="0"/>
              <a:t>Example: BGP neighbor Command</a:t>
            </a:r>
          </a:p>
          <a:p>
            <a:r>
              <a:rPr lang="en-US" dirty="0"/>
              <a:t>In this figure, </a:t>
            </a:r>
            <a:r>
              <a:rPr lang="en-US" dirty="0" err="1"/>
              <a:t>ruteador</a:t>
            </a:r>
            <a:r>
              <a:rPr lang="en-US" dirty="0"/>
              <a:t> A in AS 65101 has two </a:t>
            </a:r>
            <a:r>
              <a:rPr lang="en-US" b="1" dirty="0"/>
              <a:t>neighbor</a:t>
            </a:r>
            <a:r>
              <a:rPr lang="en-US" dirty="0"/>
              <a:t> statements. </a:t>
            </a:r>
            <a:r>
              <a:rPr lang="en-US" dirty="0" err="1"/>
              <a:t>ruteador</a:t>
            </a:r>
            <a:r>
              <a:rPr lang="en-US" dirty="0"/>
              <a:t> A knows that </a:t>
            </a:r>
            <a:r>
              <a:rPr lang="en-US" dirty="0" err="1"/>
              <a:t>ruteador</a:t>
            </a:r>
            <a:r>
              <a:rPr lang="en-US" dirty="0"/>
              <a:t> C (neighbor 192.168.1.1 remote-as 65102) is an external neighbor because AS 65102 in the </a:t>
            </a:r>
            <a:r>
              <a:rPr lang="en-US" b="1" dirty="0"/>
              <a:t>neighbor</a:t>
            </a:r>
            <a:r>
              <a:rPr lang="en-US" dirty="0"/>
              <a:t> statement for </a:t>
            </a:r>
            <a:r>
              <a:rPr lang="en-US" dirty="0" err="1"/>
              <a:t>ruteador</a:t>
            </a:r>
            <a:r>
              <a:rPr lang="en-US" dirty="0"/>
              <a:t> C does not match the autonomous system number of </a:t>
            </a:r>
            <a:r>
              <a:rPr lang="en-US" dirty="0" err="1"/>
              <a:t>ruteador</a:t>
            </a:r>
            <a:r>
              <a:rPr lang="en-US" dirty="0"/>
              <a:t> A, which is AS 65101. </a:t>
            </a:r>
            <a:r>
              <a:rPr lang="en-US" dirty="0" err="1"/>
              <a:t>ruteador</a:t>
            </a:r>
            <a:r>
              <a:rPr lang="en-US" dirty="0"/>
              <a:t> A can reach AS 65102 via 192.168.1.1, which is directly connected to </a:t>
            </a:r>
            <a:r>
              <a:rPr lang="en-US" dirty="0" err="1"/>
              <a:t>ruteador</a:t>
            </a:r>
            <a:r>
              <a:rPr lang="en-US" dirty="0"/>
              <a:t> A.</a:t>
            </a:r>
          </a:p>
          <a:p>
            <a:r>
              <a:rPr lang="en-US" dirty="0"/>
              <a:t>Neighbor 10.2.2.2 (</a:t>
            </a:r>
            <a:r>
              <a:rPr lang="en-US" dirty="0" err="1"/>
              <a:t>ruteador</a:t>
            </a:r>
            <a:r>
              <a:rPr lang="en-US" dirty="0"/>
              <a:t> B) is in the same autonomous system as </a:t>
            </a:r>
            <a:r>
              <a:rPr lang="en-US" dirty="0" err="1"/>
              <a:t>ruteador</a:t>
            </a:r>
            <a:r>
              <a:rPr lang="en-US" dirty="0"/>
              <a:t> A; the second </a:t>
            </a:r>
            <a:r>
              <a:rPr lang="en-US" b="1" dirty="0"/>
              <a:t>neighbor</a:t>
            </a:r>
            <a:r>
              <a:rPr lang="en-US" dirty="0"/>
              <a:t> statement on </a:t>
            </a:r>
            <a:r>
              <a:rPr lang="en-US" dirty="0" err="1"/>
              <a:t>ruteador</a:t>
            </a:r>
            <a:r>
              <a:rPr lang="en-US" dirty="0"/>
              <a:t> A defines </a:t>
            </a:r>
            <a:r>
              <a:rPr lang="en-US" dirty="0" err="1"/>
              <a:t>ruteador</a:t>
            </a:r>
            <a:r>
              <a:rPr lang="en-US" dirty="0"/>
              <a:t> B as an IBGP neighbor. </a:t>
            </a:r>
          </a:p>
          <a:p>
            <a:r>
              <a:rPr lang="en-US" dirty="0"/>
              <a:t>AS 65101 runs </a:t>
            </a:r>
            <a:r>
              <a:rPr lang="en-US" altLang="ja-JP" dirty="0"/>
              <a:t>Enhanced Interior Gateway Routing Protocol (EIGRP) between all internal </a:t>
            </a:r>
            <a:r>
              <a:rPr lang="en-US" altLang="ja-JP" dirty="0" err="1"/>
              <a:t>ruteadores</a:t>
            </a:r>
            <a:r>
              <a:rPr lang="en-US" altLang="ja-JP" dirty="0"/>
              <a:t>. </a:t>
            </a:r>
            <a:r>
              <a:rPr lang="en-US" altLang="ja-JP" dirty="0" err="1"/>
              <a:t>ruteador</a:t>
            </a:r>
            <a:r>
              <a:rPr lang="en-US" altLang="ja-JP" dirty="0"/>
              <a:t> A has an EIGRP path to reach IP address 10.2.2.2. As an IBGP neighbor, </a:t>
            </a:r>
            <a:r>
              <a:rPr lang="en-US" altLang="ja-JP" dirty="0" err="1"/>
              <a:t>ruteador</a:t>
            </a:r>
            <a:r>
              <a:rPr lang="en-US" altLang="ja-JP" dirty="0"/>
              <a:t> B can be multiple </a:t>
            </a:r>
            <a:r>
              <a:rPr lang="en-US" altLang="ja-JP" dirty="0" err="1"/>
              <a:t>ruteadores</a:t>
            </a:r>
            <a:r>
              <a:rPr lang="en-US" altLang="ja-JP" dirty="0"/>
              <a:t> away from </a:t>
            </a:r>
            <a:r>
              <a:rPr lang="en-US" altLang="ja-JP" dirty="0" err="1"/>
              <a:t>ruteador</a:t>
            </a:r>
            <a:r>
              <a:rPr lang="en-US" altLang="ja-JP" dirty="0"/>
              <a:t> A.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3136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32895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78841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9400" y="365761"/>
            <a:ext cx="8522208" cy="5486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Title Only</a:t>
            </a:r>
          </a:p>
        </p:txBody>
      </p:sp>
    </p:spTree>
    <p:extLst>
      <p:ext uri="{BB962C8B-B14F-4D97-AF65-F5344CB8AC3E}">
        <p14:creationId xmlns:p14="http://schemas.microsoft.com/office/powerpoint/2010/main" val="2265115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337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278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7276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79156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974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25150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4470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5927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5A0DC-66C6-4CEC-A5EB-F8C97CEC3796}" type="datetimeFigureOut">
              <a:rPr lang="es-MX" smtClean="0"/>
              <a:t>18/04/2023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17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6712" y="435024"/>
            <a:ext cx="7342584" cy="1470025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TC 3003B</a:t>
            </a:r>
            <a:br>
              <a:rPr lang="es-MX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Implementación de redes de área amplia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66787"/>
            <a:ext cx="6400800" cy="124928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b="1" dirty="0">
                <a:solidFill>
                  <a:schemeClr val="accent4">
                    <a:lumMod val="50000"/>
                  </a:schemeClr>
                </a:solidFill>
              </a:rPr>
              <a:t>BGP (Border Gateway Protocol)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s-MX" sz="2000" dirty="0">
                <a:solidFill>
                  <a:schemeClr val="accent4">
                    <a:lumMod val="50000"/>
                  </a:schemeClr>
                </a:solidFill>
              </a:rPr>
              <a:t>ITESM Campus Querétaro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AF65F0E4-D7AC-18E2-C630-1C2907AEB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40" y="3501008"/>
            <a:ext cx="4680520" cy="280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3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820472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Habilita el ruteo BGP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07" y="1238068"/>
            <a:ext cx="8252165" cy="865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Define BGP como el protocolo de ruteo IP. Habilita BGP e identifica el número de AS. </a:t>
            </a:r>
          </a:p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s-MX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ruteador</a:t>
            </a:r>
            <a:r>
              <a:rPr lang="es-E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bgp </a:t>
            </a:r>
            <a:r>
              <a:rPr lang="es-E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</a:t>
            </a:r>
            <a:r>
              <a:rPr lang="es-ES" sz="2000" b="1" i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number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51" y="2820941"/>
            <a:ext cx="7632848" cy="2523329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C7FF7579-6929-9EBE-0804-EF0B7C1B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51" y="5373216"/>
            <a:ext cx="7740560" cy="1143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75A9F90-A529-584B-B7BF-FC96D42728AC}"/>
              </a:ext>
            </a:extLst>
          </p:cNvPr>
          <p:cNvSpPr txBox="1"/>
          <p:nvPr/>
        </p:nvSpPr>
        <p:spPr>
          <a:xfrm>
            <a:off x="568307" y="2283461"/>
            <a:ext cx="600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el número de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sistema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autónomo de mi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ruteador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46478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8367" y="36260"/>
            <a:ext cx="887537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Define vecinos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54" y="3217850"/>
            <a:ext cx="7632848" cy="2523329"/>
          </a:xfrm>
          <a:prstGeom prst="rect">
            <a:avLst/>
          </a:prstGeom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1EE2EC88-C9D7-A61B-5697-2805E6B966EF}"/>
              </a:ext>
            </a:extLst>
          </p:cNvPr>
          <p:cNvSpPr/>
          <p:nvPr/>
        </p:nvSpPr>
        <p:spPr>
          <a:xfrm>
            <a:off x="545854" y="5462923"/>
            <a:ext cx="7758793" cy="103801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553" y="2411386"/>
            <a:ext cx="8502192" cy="39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ip-address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la dirección de destino (next-hop) del par BGP.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A5FDF1A-D8F8-1A04-0236-8D2FB4A3F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29" y="1138815"/>
            <a:ext cx="8171928" cy="118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Identifica el ruteador vecino con el que establecerá una sesión BGP. Identifica el par de BGP y su número de AS.</a:t>
            </a:r>
          </a:p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ruteador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neighbor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ip-address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remote-as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endParaRPr lang="es-MX" sz="2000" i="1" dirty="0">
              <a:solidFill>
                <a:schemeClr val="accent5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C88BD8A5-A1C4-782C-D709-FD9026BF31DE}"/>
              </a:ext>
            </a:extLst>
          </p:cNvPr>
          <p:cNvSpPr txBox="1"/>
          <p:nvPr/>
        </p:nvSpPr>
        <p:spPr>
          <a:xfrm>
            <a:off x="545854" y="5526360"/>
            <a:ext cx="7758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)#</a:t>
            </a:r>
            <a:r>
              <a:rPr lang="es-ES" b="1" dirty="0">
                <a:solidFill>
                  <a:schemeClr val="bg1"/>
                </a:solidFill>
              </a:rPr>
              <a:t>ruteador bgp 65000</a:t>
            </a:r>
          </a:p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-ruteador)#</a:t>
            </a:r>
            <a:r>
              <a:rPr lang="es-ES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-ruteador)#</a:t>
            </a:r>
            <a:r>
              <a:rPr lang="es-ES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7FE6AAF-78E0-6F2B-B8B6-71F5A639BD07}"/>
              </a:ext>
            </a:extLst>
          </p:cNvPr>
          <p:cNvSpPr txBox="1"/>
          <p:nvPr/>
        </p:nvSpPr>
        <p:spPr>
          <a:xfrm>
            <a:off x="504837" y="2778224"/>
            <a:ext cx="6078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el número de sistema autónomo del vecino BGP.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301347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8367" y="36260"/>
            <a:ext cx="8816121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Define vecinos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01" y="2482404"/>
            <a:ext cx="7632848" cy="2523329"/>
          </a:xfrm>
          <a:prstGeom prst="rect">
            <a:avLst/>
          </a:prstGeom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1EE2EC88-C9D7-A61B-5697-2805E6B966EF}"/>
              </a:ext>
            </a:extLst>
          </p:cNvPr>
          <p:cNvSpPr/>
          <p:nvPr/>
        </p:nvSpPr>
        <p:spPr>
          <a:xfrm>
            <a:off x="557250" y="4449461"/>
            <a:ext cx="7758793" cy="103801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A5FDF1A-D8F8-1A04-0236-8D2FB4A3F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36" y="1242697"/>
            <a:ext cx="7800378" cy="39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ruteador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neighbor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ip-address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remote-as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endParaRPr lang="es-MX" sz="2000" i="1" dirty="0">
              <a:solidFill>
                <a:schemeClr val="accent5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C88BD8A5-A1C4-782C-D709-FD9026BF31DE}"/>
              </a:ext>
            </a:extLst>
          </p:cNvPr>
          <p:cNvSpPr txBox="1"/>
          <p:nvPr/>
        </p:nvSpPr>
        <p:spPr>
          <a:xfrm>
            <a:off x="557250" y="4512898"/>
            <a:ext cx="7758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)#</a:t>
            </a:r>
            <a:r>
              <a:rPr lang="es-ES" b="1" dirty="0">
                <a:solidFill>
                  <a:schemeClr val="bg1"/>
                </a:solidFill>
              </a:rPr>
              <a:t>ruteador bgp 65000</a:t>
            </a:r>
          </a:p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-ruteador)#</a:t>
            </a:r>
            <a:r>
              <a:rPr lang="es-ES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-ruteador)#</a:t>
            </a:r>
            <a:r>
              <a:rPr lang="es-ES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B5EFA052-28E8-680D-9A7B-8DC107CE5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73" y="5587676"/>
            <a:ext cx="7740560" cy="1143000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A1635A8A-0609-A440-965F-05BA9ECED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36" y="1633894"/>
            <a:ext cx="6390220" cy="39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ip-address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la dirección de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router-id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destino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del par BGP.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C4E6598-9209-1C24-4EF1-723D6F642651}"/>
              </a:ext>
            </a:extLst>
          </p:cNvPr>
          <p:cNvSpPr txBox="1"/>
          <p:nvPr/>
        </p:nvSpPr>
        <p:spPr>
          <a:xfrm>
            <a:off x="469320" y="2000732"/>
            <a:ext cx="6078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el número de sistema autónomo del vecino BGP.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46712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724" name="Picture 4" descr="l01_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340768"/>
            <a:ext cx="7772400" cy="4743450"/>
          </a:xfrm>
          <a:prstGeom prst="rect">
            <a:avLst/>
          </a:prstGeom>
          <a:noFill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B724D39D-1A23-3FFC-3BAC-E1A400226871}"/>
              </a:ext>
            </a:extLst>
          </p:cNvPr>
          <p:cNvSpPr txBox="1">
            <a:spLocks noChangeArrowheads="1"/>
          </p:cNvSpPr>
          <p:nvPr/>
        </p:nvSpPr>
        <p:spPr>
          <a:xfrm>
            <a:off x="148367" y="36260"/>
            <a:ext cx="8816121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BGP </a:t>
            </a:r>
            <a:r>
              <a:rPr lang="es-ES_tradnl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neighbor</a:t>
            </a: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 </a:t>
            </a:r>
            <a:r>
              <a:rPr lang="es-ES_tradnl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command</a:t>
            </a:r>
            <a:endParaRPr lang="es-ES_tradnl" sz="1800" b="1" dirty="0">
              <a:solidFill>
                <a:schemeClr val="accent3">
                  <a:lumMod val="75000"/>
                </a:schemeClr>
              </a:solidFill>
              <a:latin typeface="Dom Casual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814234D-0D0C-B08B-0F4E-8DC9D456D2E6}"/>
              </a:ext>
            </a:extLst>
          </p:cNvPr>
          <p:cNvSpPr txBox="1"/>
          <p:nvPr/>
        </p:nvSpPr>
        <p:spPr>
          <a:xfrm>
            <a:off x="6804248" y="4459932"/>
            <a:ext cx="216024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El comando </a:t>
            </a:r>
            <a:r>
              <a:rPr lang="es-MX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neighbor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 le dice al ruteador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, vas a intentar establecer una conexión TCP hacia el ruteador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con la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dirección del ruteador A 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y el número de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 remoto</a:t>
            </a:r>
            <a:r>
              <a:rPr lang="es-MX" sz="1400" dirty="0"/>
              <a:t>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445FA24-1B42-479C-2210-1D02AF01E42C}"/>
              </a:ext>
            </a:extLst>
          </p:cNvPr>
          <p:cNvSpPr txBox="1"/>
          <p:nvPr/>
        </p:nvSpPr>
        <p:spPr>
          <a:xfrm>
            <a:off x="4390864" y="5691038"/>
            <a:ext cx="2341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En el ruteador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, debe haber un comando reciproco. Hasta que ponga los dos comandos se establece la conexión. El ruteador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 tiene un vecino interno que es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DC75556-0A1A-EB06-AF43-370A54660912}"/>
              </a:ext>
            </a:extLst>
          </p:cNvPr>
          <p:cNvSpPr txBox="1"/>
          <p:nvPr/>
        </p:nvSpPr>
        <p:spPr>
          <a:xfrm>
            <a:off x="395536" y="1268760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Ya con esto tenemos intercambio de rutas entre el ruteador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C, A y B. 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Esta es la configuración mínima que ocupamos para BGP. Esto solo establece las adyacencias.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820472" cy="927072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Publica las redes que se originan de este AS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31" y="2368770"/>
            <a:ext cx="7632848" cy="2523329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C7FF7579-6929-9EBE-0804-EF0B7C1B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55" y="5450033"/>
            <a:ext cx="7740560" cy="1143000"/>
          </a:xfrm>
          <a:prstGeom prst="rect">
            <a:avLst/>
          </a:prstGeom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1EE2EC88-C9D7-A61B-5697-2805E6B966EF}"/>
              </a:ext>
            </a:extLst>
          </p:cNvPr>
          <p:cNvSpPr/>
          <p:nvPr/>
        </p:nvSpPr>
        <p:spPr>
          <a:xfrm>
            <a:off x="529355" y="4225993"/>
            <a:ext cx="7771329" cy="1143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48E2950B-DD1E-FB73-B831-902E4BC06AF2}"/>
              </a:ext>
            </a:extLst>
          </p:cNvPr>
          <p:cNvSpPr txBox="1"/>
          <p:nvPr/>
        </p:nvSpPr>
        <p:spPr>
          <a:xfrm>
            <a:off x="584815" y="4251015"/>
            <a:ext cx="7758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)#</a:t>
            </a:r>
            <a:r>
              <a:rPr lang="es-ES" b="1" dirty="0">
                <a:solidFill>
                  <a:schemeClr val="bg1"/>
                </a:solidFill>
              </a:rPr>
              <a:t>ruteador bgp 65000</a:t>
            </a:r>
          </a:p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-ruteador)#</a:t>
            </a:r>
            <a:r>
              <a:rPr lang="es-ES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-ruteador)#</a:t>
            </a:r>
            <a:r>
              <a:rPr lang="es-ES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319" y="1115723"/>
            <a:ext cx="8113460" cy="1058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000"/>
              </a:lnSpc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Introduce la dirección de red en la tabla de BGP local. Identifica que red va a ser anunciada por medio de BGP.</a:t>
            </a:r>
          </a:p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network-address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[mask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network-mask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]</a:t>
            </a:r>
            <a:endParaRPr lang="es-MX" sz="20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57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820472" cy="927072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Publica las redes que se originan de este AS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31" y="2368770"/>
            <a:ext cx="7632848" cy="2523329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C7FF7579-6929-9EBE-0804-EF0B7C1B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55" y="5450033"/>
            <a:ext cx="7740560" cy="1143000"/>
          </a:xfrm>
          <a:prstGeom prst="rect">
            <a:avLst/>
          </a:prstGeom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1EE2EC88-C9D7-A61B-5697-2805E6B966EF}"/>
              </a:ext>
            </a:extLst>
          </p:cNvPr>
          <p:cNvSpPr/>
          <p:nvPr/>
        </p:nvSpPr>
        <p:spPr>
          <a:xfrm>
            <a:off x="529355" y="4225993"/>
            <a:ext cx="7771329" cy="1143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48E2950B-DD1E-FB73-B831-902E4BC06AF2}"/>
              </a:ext>
            </a:extLst>
          </p:cNvPr>
          <p:cNvSpPr txBox="1"/>
          <p:nvPr/>
        </p:nvSpPr>
        <p:spPr>
          <a:xfrm>
            <a:off x="584815" y="4251015"/>
            <a:ext cx="7758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)#</a:t>
            </a:r>
            <a:r>
              <a:rPr lang="es-ES" b="1" dirty="0">
                <a:solidFill>
                  <a:schemeClr val="bg1"/>
                </a:solidFill>
              </a:rPr>
              <a:t>ruteador bgp 65000</a:t>
            </a:r>
          </a:p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-ruteador)#</a:t>
            </a:r>
            <a:r>
              <a:rPr lang="es-ES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-ruteador)#</a:t>
            </a:r>
            <a:r>
              <a:rPr lang="es-ES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480" y="1114731"/>
            <a:ext cx="8196967" cy="1058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000"/>
              </a:lnSpc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El comando </a:t>
            </a:r>
            <a:r>
              <a:rPr lang="es-ES" sz="1400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network</a:t>
            </a:r>
            <a:r>
              <a:rPr lang="es-ES" sz="14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4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se refiere a qué redes vas a inyectar a la tabla de ruteo global de BGP.  Pero es necesario que la ruta exista en mi tabla de ruteo, antes de que BGP la pueda inyectar.</a:t>
            </a:r>
          </a:p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network-address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[mask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network-mask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]</a:t>
            </a:r>
            <a:endParaRPr lang="es-MX" sz="20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02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50192" y="-22820"/>
            <a:ext cx="8570280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Verificación de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08" y="2996952"/>
            <a:ext cx="7632848" cy="252332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194734"/>
            <a:ext cx="8464103" cy="1501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Estos son los tres comandos para verificar BGP: 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</a:t>
            </a:r>
            <a:endParaRPr lang="es-ES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show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bgp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show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bgp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summary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20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50192" y="-22820"/>
            <a:ext cx="8570280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Verificación de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30892"/>
            <a:ext cx="7632848" cy="252332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905" y="740717"/>
            <a:ext cx="1368152" cy="3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500"/>
              </a:lnSpc>
            </a:pP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</a:t>
            </a:r>
            <a:endParaRPr lang="es-MX" sz="20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AC3B5550-2F6C-5411-F051-92D518C14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573016"/>
            <a:ext cx="7448826" cy="273630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60C0AA8-731C-3A29-6366-1085B581F9A7}"/>
              </a:ext>
            </a:extLst>
          </p:cNvPr>
          <p:cNvSpPr txBox="1"/>
          <p:nvPr/>
        </p:nvSpPr>
        <p:spPr>
          <a:xfrm>
            <a:off x="1403648" y="2055560"/>
            <a:ext cx="978153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Company-A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19F80AB-965B-8E65-204F-FB035C8F58ED}"/>
              </a:ext>
            </a:extLst>
          </p:cNvPr>
          <p:cNvSpPr txBox="1"/>
          <p:nvPr/>
        </p:nvSpPr>
        <p:spPr>
          <a:xfrm>
            <a:off x="5724128" y="2337005"/>
            <a:ext cx="61427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0.0.0.0</a:t>
            </a:r>
          </a:p>
        </p:txBody>
      </p:sp>
    </p:spTree>
    <p:extLst>
      <p:ext uri="{BB962C8B-B14F-4D97-AF65-F5344CB8AC3E}">
        <p14:creationId xmlns:p14="http://schemas.microsoft.com/office/powerpoint/2010/main" val="252773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79512" y="-20320"/>
            <a:ext cx="871296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Verificación de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30892"/>
            <a:ext cx="7632848" cy="252332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4324" y="743217"/>
            <a:ext cx="1623343" cy="3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500"/>
              </a:lnSpc>
            </a:pP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show </a:t>
            </a: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bgp</a:t>
            </a:r>
            <a:endParaRPr lang="es-MX" sz="20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A890EBB1-2183-CAC1-4DAF-25972E1B9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645024"/>
            <a:ext cx="8035114" cy="252332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EAA2AF8-51F4-1859-F89F-B778692CDCD9}"/>
              </a:ext>
            </a:extLst>
          </p:cNvPr>
          <p:cNvSpPr txBox="1"/>
          <p:nvPr/>
        </p:nvSpPr>
        <p:spPr>
          <a:xfrm>
            <a:off x="1403648" y="2055560"/>
            <a:ext cx="978153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Company-A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9F1344C-EA4A-9DCB-8EB1-7CFEB11F759A}"/>
              </a:ext>
            </a:extLst>
          </p:cNvPr>
          <p:cNvSpPr txBox="1"/>
          <p:nvPr/>
        </p:nvSpPr>
        <p:spPr>
          <a:xfrm>
            <a:off x="5724128" y="2362162"/>
            <a:ext cx="614271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0.0.0.0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7526186-8A9A-7E42-B972-D9F1278DA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515" y="1060992"/>
            <a:ext cx="8464103" cy="38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Despliega el contenido de la tabla de ruteo de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bgp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42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79512" y="146936"/>
            <a:ext cx="8784976" cy="641008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Verificación de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19258"/>
            <a:ext cx="7632848" cy="252332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8280" y="644639"/>
            <a:ext cx="2343423" cy="3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500"/>
              </a:lnSpc>
            </a:pP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show </a:t>
            </a: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bgp </a:t>
            </a: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summary</a:t>
            </a:r>
            <a:endParaRPr lang="es-MX" sz="20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A7E21E5B-4FEF-2660-77ED-6F89C6DF2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8" y="3283902"/>
            <a:ext cx="7776864" cy="305560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401FD07-D793-8C0D-6F93-8B7903F2DC72}"/>
              </a:ext>
            </a:extLst>
          </p:cNvPr>
          <p:cNvSpPr txBox="1"/>
          <p:nvPr/>
        </p:nvSpPr>
        <p:spPr>
          <a:xfrm>
            <a:off x="1403648" y="2159278"/>
            <a:ext cx="978153" cy="2616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MX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Company-A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8E98546-2468-861F-B61D-67AE19E86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19" y="6344973"/>
            <a:ext cx="8464103" cy="38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Versión 4 Número de sistema autónomo del vecino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F046520-99A3-F816-9548-01EF9BF83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515" y="1060992"/>
            <a:ext cx="8464103" cy="38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Nos muestra las relaciones de adyacencia que tenemos establecidas.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2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Protocolos de ruteo interior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Interior Gateway Protocol (IGP)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1210580"/>
            <a:ext cx="7416824" cy="1225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500"/>
              </a:lnSpc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Son los protocolos de ruteo que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operan dentro de una organización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(sistema autónomo).</a:t>
            </a:r>
          </a:p>
          <a:p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Por ejemplo: 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RIPv1, IGRP, EIGRP, OSPF, IS-IS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D1DBF0-9F36-4DAF-9F1C-F4E30602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674160"/>
            <a:ext cx="5760640" cy="39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5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421431"/>
            <a:ext cx="7344816" cy="2303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El comando de configuración global 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ruteador bgp </a:t>
            </a:r>
            <a:r>
              <a:rPr lang="es-E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habilita BGP e identifica el número de AS.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El comando de configuración del 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ruteador neighbor ip-address remote-as as-number 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identifica el par de BGP y su número de AS.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El comando de configuración del 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ruteador network network-address [mask network-mask]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introduce la dirección de red en la tabla de BGP local.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993558"/>
            <a:ext cx="5178471" cy="1711941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C7FF7579-6929-9EBE-0804-EF0B7C1B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5384739"/>
            <a:ext cx="5851782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7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152678"/>
            <a:ext cx="7344816" cy="1020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Nota: 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La dirección de red usada en el comando “network” no tiene que ser una red conectada directamente.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6BD4AFA2-9693-071E-A465-64389256E9F9}"/>
              </a:ext>
            </a:extLst>
          </p:cNvPr>
          <p:cNvGrpSpPr/>
          <p:nvPr/>
        </p:nvGrpSpPr>
        <p:grpSpPr>
          <a:xfrm>
            <a:off x="1188740" y="2060848"/>
            <a:ext cx="6766520" cy="4129567"/>
            <a:chOff x="1403648" y="1988840"/>
            <a:chExt cx="6766520" cy="4129567"/>
          </a:xfrm>
        </p:grpSpPr>
        <p:pic>
          <p:nvPicPr>
            <p:cNvPr id="2" name="Picture 4" descr="l01_19">
              <a:extLst>
                <a:ext uri="{FF2B5EF4-FFF2-40B4-BE49-F238E27FC236}">
                  <a16:creationId xmlns:a16="http://schemas.microsoft.com/office/drawing/2014/main" id="{214D9C6A-6F3B-8681-1D0C-D88823C9A4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03648" y="1988840"/>
              <a:ext cx="6766520" cy="4129567"/>
            </a:xfrm>
            <a:prstGeom prst="rect">
              <a:avLst/>
            </a:prstGeom>
            <a:noFill/>
          </p:spPr>
        </p:pic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26B2482F-8685-3491-38F9-20FD447592DA}"/>
                </a:ext>
              </a:extLst>
            </p:cNvPr>
            <p:cNvSpPr/>
            <p:nvPr/>
          </p:nvSpPr>
          <p:spPr>
            <a:xfrm>
              <a:off x="3203848" y="4869160"/>
              <a:ext cx="3456384" cy="864096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387335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Protocolos de ruteo exterior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Exterior Gateway Protocol (EGP)</a:t>
            </a:r>
            <a:endParaRPr lang="es-ES_tradnl" sz="3200" b="1" dirty="0">
              <a:solidFill>
                <a:schemeClr val="accent3">
                  <a:lumMod val="75000"/>
                </a:schemeClr>
              </a:solidFill>
              <a:latin typeface="Dom Casual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851" y="1371287"/>
            <a:ext cx="7344816" cy="1225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Son los protocolos de ruteo que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intercambian información de ruteo entre distintos sistemas autónomos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, como ISP.</a:t>
            </a:r>
          </a:p>
          <a:p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Ejemplo: 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BGP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(Border Gateway Protocol).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3F4876-F322-445C-97EA-7FDC56DB8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188" y="2780928"/>
            <a:ext cx="5748143" cy="390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1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Protocolos de ruteo interior vs exterior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187624"/>
            <a:ext cx="7848872" cy="134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Mientras que los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protocolos de ruteo interior (IGP)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son usados para rutear dentro de una organización, los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protocolos de ruteo exterior (EGP)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son usados para rutear entre las organizaciones.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Actualmente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BPG es el único protocolo de ruteo exterior (EGP) en uso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3F4876-F322-445C-97EA-7FDC56DB8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188" y="2780928"/>
            <a:ext cx="5748143" cy="390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5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Border Gateway Protocol (BGP)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1268760"/>
            <a:ext cx="7344816" cy="1020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El protocolo de gateway fronterizo (BGP)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un protocolo de ruteo exterior.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Se asigna a cada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Sistema Autónomo (AS)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un número AS de 16 o 32 bits que lo identifica de manera única en Internet. 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4D622CD-DC0A-110D-4FDC-01095448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12" y="2636912"/>
            <a:ext cx="6264696" cy="391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1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Border Gateway Protocol (BGP)</a:t>
            </a:r>
            <a:endParaRPr lang="es-ES_tradnl" sz="1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524" y="1258887"/>
            <a:ext cx="8568952" cy="1738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ts val="2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BGP es el pegamento que une a Internet. Es uno de los pilares de Internet. Se dice que </a:t>
            </a:r>
            <a:r>
              <a:rPr lang="es-MX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BGP, NAT y DNS 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son los protocolos que han permitido que Internet tenga este crecimiento que hemos visto hasta nuestros días.</a:t>
            </a:r>
          </a:p>
          <a:p>
            <a:pPr marL="285750" indent="-285750" algn="just">
              <a:lnSpc>
                <a:spcPts val="2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Permite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intercambiar información de enrutamiento entre distintos sistemas autónomos 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sin depender de las </a:t>
            </a:r>
            <a:r>
              <a:rPr lang="es-MX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métricas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3" descr="Connecting Networks - Mozilla Firefox">
            <a:extLst>
              <a:ext uri="{FF2B5EF4-FFF2-40B4-BE49-F238E27FC236}">
                <a16:creationId xmlns:a16="http://schemas.microsoft.com/office/drawing/2014/main" id="{3707BDDA-9B04-896A-7844-D1B67547A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3098422"/>
            <a:ext cx="5328592" cy="3332647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13E88B80-D944-8266-A131-FD7912BF7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524" y="3097844"/>
            <a:ext cx="2988332" cy="1982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BGP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hace anuncios entre los ruteadores que están en las fronteras 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de las organizaciones, por eso es </a:t>
            </a:r>
            <a:r>
              <a:rPr lang="es-MX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border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(frontera) Gateway (ruteador) </a:t>
            </a:r>
            <a:r>
              <a:rPr lang="es-MX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protocol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2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Border Gateway Protocol (BGP)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Sistema Autónomo (AS)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354" y="1302518"/>
            <a:ext cx="7992888" cy="1982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sistema autónomo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es un número homologado asignado por una autoridad de registro 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que identifica a un grupo de ruteadores y redes administradas bajo una misma política. Este número se asigna a alguien como un </a:t>
            </a:r>
            <a:r>
              <a:rPr lang="es-MX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proveedor de servicios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Cuando yo me conecto con ese proveedor voy a formar parte de ese sistema autónomo. Dentro de un sistema autónomo sabemos que hay tales redes que están siendo anunciadas a través de BGP al resto de Internet.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3" descr="Connecting Networks - Mozilla Firefox">
            <a:extLst>
              <a:ext uri="{FF2B5EF4-FFF2-40B4-BE49-F238E27FC236}">
                <a16:creationId xmlns:a16="http://schemas.microsoft.com/office/drawing/2014/main" id="{3707BDDA-9B04-896A-7844-D1B67547A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3439818"/>
            <a:ext cx="4879262" cy="3051624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D1F82DBF-9599-15EC-06A5-28D5CED76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710" y="3537607"/>
            <a:ext cx="2830138" cy="2303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principal objetivo de BG es permitir que cada sistema autónomo anuncie sus rutas a través de las conexiones BGP al resto de Internet.</a:t>
            </a:r>
          </a:p>
          <a:p>
            <a:pPr algn="just">
              <a:lnSpc>
                <a:spcPts val="2500"/>
              </a:lnSpc>
            </a:pP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68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Border Gateway Protocol (BGP)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852" y="1268760"/>
            <a:ext cx="7344816" cy="7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BGP se utiliza cuando un AS tiene conexiones a sistemas autónomos múltiples. Esto se conoce como “conexión múltiple”.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4D622CD-DC0A-110D-4FDC-01095448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62378"/>
            <a:ext cx="6912768" cy="432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3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Pasos para configurar BGP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340768"/>
            <a:ext cx="7344816" cy="134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ts val="25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Habilitar el 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ruteo BGP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 algn="just">
              <a:lnSpc>
                <a:spcPts val="2500"/>
              </a:lnSpc>
              <a:buFont typeface="+mj-lt"/>
              <a:buAutoNum type="arabicPeriod"/>
            </a:pP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Configurar vecinos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BGP (interconexión).</a:t>
            </a:r>
          </a:p>
          <a:p>
            <a:pPr marL="342900" indent="-342900" algn="just">
              <a:lnSpc>
                <a:spcPts val="2500"/>
              </a:lnSpc>
              <a:buFont typeface="+mj-lt"/>
              <a:buAutoNum type="arabicPeriod"/>
            </a:pP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Publicar las redes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que se originan de este AS. (Definimos que redes queremos anunciar en BGP)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 descr="Connecting Networks - Mozilla Firefox">
            <a:extLst>
              <a:ext uri="{FF2B5EF4-FFF2-40B4-BE49-F238E27FC236}">
                <a16:creationId xmlns:a16="http://schemas.microsoft.com/office/drawing/2014/main" id="{33DF3744-55BD-B5E1-B95C-0AF2E5273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11" y="3109244"/>
            <a:ext cx="8009578" cy="213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2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2691</TotalTime>
  <Words>1227</Words>
  <Application>Microsoft Office PowerPoint</Application>
  <PresentationFormat>Presentación en pantalla (4:3)</PresentationFormat>
  <Paragraphs>105</Paragraphs>
  <Slides>21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Calibri</vt:lpstr>
      <vt:lpstr>Dom Casual</vt:lpstr>
      <vt:lpstr>Tema de Office</vt:lpstr>
      <vt:lpstr>TC 3003B Implementación de redes de área amplia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 2022 Interconexión de redes</dc:title>
  <dc:creator>Lizethe Pérez Fuertes</dc:creator>
  <cp:lastModifiedBy>Lizethe Pérez Fuertes</cp:lastModifiedBy>
  <cp:revision>24</cp:revision>
  <dcterms:created xsi:type="dcterms:W3CDTF">2021-02-08T03:07:42Z</dcterms:created>
  <dcterms:modified xsi:type="dcterms:W3CDTF">2023-04-18T20:44:46Z</dcterms:modified>
</cp:coreProperties>
</file>